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6" r:id="rId2"/>
    <p:sldId id="424" r:id="rId3"/>
    <p:sldId id="909" r:id="rId4"/>
    <p:sldId id="907" r:id="rId5"/>
    <p:sldId id="828" r:id="rId6"/>
    <p:sldId id="426" r:id="rId7"/>
    <p:sldId id="892" r:id="rId8"/>
    <p:sldId id="427" r:id="rId9"/>
    <p:sldId id="428" r:id="rId10"/>
    <p:sldId id="637" r:id="rId11"/>
    <p:sldId id="893" r:id="rId12"/>
    <p:sldId id="898" r:id="rId13"/>
    <p:sldId id="899" r:id="rId14"/>
    <p:sldId id="900" r:id="rId15"/>
    <p:sldId id="429" r:id="rId16"/>
    <p:sldId id="636" r:id="rId17"/>
    <p:sldId id="895" r:id="rId18"/>
    <p:sldId id="416" r:id="rId19"/>
    <p:sldId id="906" r:id="rId20"/>
    <p:sldId id="905" r:id="rId21"/>
    <p:sldId id="880" r:id="rId22"/>
    <p:sldId id="904" r:id="rId23"/>
    <p:sldId id="908" r:id="rId24"/>
    <p:sldId id="879" r:id="rId25"/>
    <p:sldId id="945" r:id="rId26"/>
    <p:sldId id="417" r:id="rId27"/>
    <p:sldId id="894" r:id="rId28"/>
    <p:sldId id="425" r:id="rId29"/>
    <p:sldId id="418" r:id="rId30"/>
    <p:sldId id="817" r:id="rId31"/>
    <p:sldId id="280" r:id="rId32"/>
    <p:sldId id="844" r:id="rId33"/>
    <p:sldId id="275" r:id="rId34"/>
    <p:sldId id="845" r:id="rId35"/>
    <p:sldId id="846" r:id="rId36"/>
    <p:sldId id="847" r:id="rId37"/>
    <p:sldId id="848" r:id="rId38"/>
    <p:sldId id="853" r:id="rId39"/>
    <p:sldId id="283" r:id="rId40"/>
    <p:sldId id="284" r:id="rId41"/>
    <p:sldId id="855" r:id="rId42"/>
    <p:sldId id="854"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908"/>
            <p14:sldId id="879"/>
            <p14:sldId id="945"/>
            <p14:sldId id="417"/>
            <p14:sldId id="894"/>
            <p14:sldId id="425"/>
            <p14:sldId id="418"/>
          </p14:sldIdLst>
        </p14:section>
        <p14:section name="V2X" id="{2A719870-B352-47BC-93B1-3CEB2CAE82C4}">
          <p14:sldIdLst>
            <p14:sldId id="817"/>
            <p14:sldId id="280"/>
            <p14:sldId id="844"/>
            <p14:sldId id="275"/>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2904" autoAdjust="0"/>
  </p:normalViewPr>
  <p:slideViewPr>
    <p:cSldViewPr>
      <p:cViewPr varScale="1">
        <p:scale>
          <a:sx n="104" d="100"/>
          <a:sy n="104" d="100"/>
        </p:scale>
        <p:origin x="162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75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31</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33</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29370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a:xfrm>
            <a:off x="685800" y="2132856"/>
            <a:ext cx="7772400" cy="1470025"/>
          </a:xfrm>
        </p:spPr>
        <p:txBody>
          <a:bodyPr/>
          <a:lstStyle/>
          <a:p>
            <a:r>
              <a:rPr lang="en-US" dirty="0"/>
              <a:t>L1.2 HW/SW Platforms, V2X</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2023</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052736"/>
            <a:ext cx="8229600" cy="1781944"/>
          </a:xfrm>
        </p:spPr>
        <p:txBody>
          <a:bodyPr>
            <a:normAutofit/>
          </a:bodyPr>
          <a:lstStyle/>
          <a:p>
            <a:r>
              <a:rPr lang="en-US" sz="2000" dirty="0"/>
              <a:t>A family of products, ranging from the low-end Parker to the latest high-end THOR with 2000 TOPS (Tera Operations Per Second)</a:t>
            </a:r>
          </a:p>
          <a:p>
            <a:pPr lvl="1"/>
            <a:r>
              <a:rPr lang="en-US" sz="1800" dirty="0"/>
              <a:t>Besides CPU and GPU cores, also includes NVDLA (NVIDIA Deep Learning Accelerator), an ASIC for Deep Learning inference. </a:t>
            </a:r>
            <a:endParaRPr lang="en-SE" sz="1800"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1979712" y="6611779"/>
            <a:ext cx="5904656" cy="246221"/>
          </a:xfrm>
          <a:prstGeom prst="rect">
            <a:avLst/>
          </a:prstGeom>
        </p:spPr>
        <p:txBody>
          <a:bodyPr wrap="square">
            <a:spAutoFit/>
          </a:bodyPr>
          <a:lstStyle/>
          <a:p>
            <a:r>
              <a:rPr lang="en-US" sz="1000" dirty="0"/>
              <a:t>https://wccftech.com/nvidia-intros-drive-thor-balancing-ai-performance-for-full-vehicle-autonomy/</a:t>
            </a:r>
            <a:endParaRPr lang="en-SE" sz="1000" dirty="0"/>
          </a:p>
        </p:txBody>
      </p:sp>
      <p:pic>
        <p:nvPicPr>
          <p:cNvPr id="8" name="Picture 7">
            <a:extLst>
              <a:ext uri="{FF2B5EF4-FFF2-40B4-BE49-F238E27FC236}">
                <a16:creationId xmlns:a16="http://schemas.microsoft.com/office/drawing/2014/main" id="{FEE5E0AF-1B16-4E19-4591-00CA65C6E8A0}"/>
              </a:ext>
            </a:extLst>
          </p:cNvPr>
          <p:cNvPicPr>
            <a:picLocks noChangeAspect="1"/>
          </p:cNvPicPr>
          <p:nvPr/>
        </p:nvPicPr>
        <p:blipFill>
          <a:blip r:embed="rId3"/>
          <a:stretch>
            <a:fillRect/>
          </a:stretch>
        </p:blipFill>
        <p:spPr>
          <a:xfrm>
            <a:off x="1455260" y="2452024"/>
            <a:ext cx="6233480" cy="4037139"/>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3"/>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16</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980728"/>
            <a:ext cx="8229600" cy="2088232"/>
          </a:xfrm>
        </p:spPr>
        <p:txBody>
          <a:bodyPr>
            <a:normAutofit fontScale="40000" lnSpcReduction="20000"/>
          </a:bodyPr>
          <a:lstStyle/>
          <a:p>
            <a:r>
              <a:rPr lang="en-US" dirty="0"/>
              <a:t>EB </a:t>
            </a:r>
            <a:r>
              <a:rPr lang="en-US" dirty="0" err="1"/>
              <a:t>corbos</a:t>
            </a:r>
            <a:r>
              <a:rPr lang="en-US" dirty="0"/>
              <a:t> is a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p>
          <a:p>
            <a:r>
              <a:rPr lang="en-US" dirty="0"/>
              <a:t>An example of a Mixed-Criticality System, where subsystems with different safety criticality levels are integrated on the same platform</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143000"/>
            <a:ext cx="8347323" cy="2599644"/>
          </a:xfrm>
        </p:spPr>
        <p:txBody>
          <a:bodyPr>
            <a:normAutofit fontScale="550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2050" name="Picture 2">
            <a:extLst>
              <a:ext uri="{FF2B5EF4-FFF2-40B4-BE49-F238E27FC236}">
                <a16:creationId xmlns:a16="http://schemas.microsoft.com/office/drawing/2014/main" id="{73CA161B-5DAC-2112-72F7-5DF4E933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97" y="3107426"/>
            <a:ext cx="7223805" cy="36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3824</TotalTime>
  <Words>3418</Words>
  <Application>Microsoft Office PowerPoint</Application>
  <PresentationFormat>On-screen Show (4:3)</PresentationFormat>
  <Paragraphs>279</Paragraphs>
  <Slides>42</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Default Design</vt:lpstr>
      <vt:lpstr>L1.2 HW/SW Platforms, V2X</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EB corbos</vt:lpstr>
      <vt:lpstr>Robot Operating System (ROS)</vt:lpstr>
      <vt:lpstr>Apex.OS</vt:lpstr>
      <vt:lpstr>NVIDIA DRIVE Software Framework</vt:lpstr>
      <vt:lpstr>NVIDIA DRIVE Software Framework</vt:lpstr>
      <vt:lpstr>Autoware</vt:lpstr>
      <vt:lpstr>Baidu Apollo</vt:lpstr>
      <vt:lpstr>V2X</vt:lpstr>
      <vt:lpstr>V2X Types</vt:lpstr>
      <vt:lpstr>Two Camps</vt:lpstr>
      <vt:lpstr>V2X Applications in AD</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256</cp:revision>
  <dcterms:created xsi:type="dcterms:W3CDTF">2020-03-21T16:53:45Z</dcterms:created>
  <dcterms:modified xsi:type="dcterms:W3CDTF">2023-10-31T17:16:36Z</dcterms:modified>
</cp:coreProperties>
</file>